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26"/>
  </p:notesMasterIdLst>
  <p:handoutMasterIdLst>
    <p:handoutMasterId r:id="rId27"/>
  </p:handoutMasterIdLst>
  <p:sldIdLst>
    <p:sldId id="385" r:id="rId5"/>
    <p:sldId id="392" r:id="rId6"/>
    <p:sldId id="393" r:id="rId7"/>
    <p:sldId id="401" r:id="rId8"/>
    <p:sldId id="405" r:id="rId9"/>
    <p:sldId id="406" r:id="rId10"/>
    <p:sldId id="407" r:id="rId11"/>
    <p:sldId id="408" r:id="rId12"/>
    <p:sldId id="410" r:id="rId13"/>
    <p:sldId id="411" r:id="rId14"/>
    <p:sldId id="395" r:id="rId15"/>
    <p:sldId id="404" r:id="rId16"/>
    <p:sldId id="394" r:id="rId17"/>
    <p:sldId id="403" r:id="rId18"/>
    <p:sldId id="396" r:id="rId19"/>
    <p:sldId id="412" r:id="rId20"/>
    <p:sldId id="398" r:id="rId21"/>
    <p:sldId id="402" r:id="rId22"/>
    <p:sldId id="399" r:id="rId23"/>
    <p:sldId id="400" r:id="rId24"/>
    <p:sldId id="413" r:id="rId25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3" pos="48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7346"/>
    <a:srgbClr val="F8766D"/>
    <a:srgbClr val="619CFF"/>
    <a:srgbClr val="C77CFF"/>
    <a:srgbClr val="00BFCA"/>
    <a:srgbClr val="7CAE00"/>
    <a:srgbClr val="00BA38"/>
    <a:srgbClr val="B7472A"/>
    <a:srgbClr val="F5F5F5"/>
    <a:srgbClr val="D247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–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–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–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113A9D2-9D6B-4929-AA2D-F23B5EE8CBE7}" styleName="Themed Style 2 –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301B821-A1FF-4177-AEE7-76D212191A09}" styleName="Medium Style 1 –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CAF9ED-07DC-4A11-8D7F-57B35C25682E}" styleName="Medium Style 1 –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–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–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–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35"/>
    <p:restoredTop sz="83356"/>
  </p:normalViewPr>
  <p:slideViewPr>
    <p:cSldViewPr snapToGrid="0">
      <p:cViewPr varScale="1">
        <p:scale>
          <a:sx n="105" d="100"/>
          <a:sy n="105" d="100"/>
        </p:scale>
        <p:origin x="1016" y="184"/>
      </p:cViewPr>
      <p:guideLst>
        <p:guide orient="horz" pos="2880"/>
        <p:guide pos="48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35" d="100"/>
        <a:sy n="135" d="100"/>
      </p:scale>
      <p:origin x="0" y="0"/>
    </p:cViewPr>
  </p:notesTextViewPr>
  <p:notesViewPr>
    <p:cSldViewPr snapToGrid="0">
      <p:cViewPr>
        <p:scale>
          <a:sx n="1" d="2"/>
          <a:sy n="1" d="2"/>
        </p:scale>
        <p:origin x="3403" y="28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680FBE-A8DF-4758-9AC4-3A9E1039168F}" type="datetimeFigureOut">
              <a:rPr lang="en-US" smtClean="0"/>
              <a:t>11/27/25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679768-A2FC-4D08-91F6-8DCE6C566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2551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3577B-6902-467D-A26C-08A0DD5E4E03}" type="datetimeFigureOut">
              <a:rPr lang="en-US" smtClean="0"/>
              <a:t>11/27/25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61EA0F-A667-4B49-8422-0062BC55E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910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Welcome</a:t>
            </a:r>
          </a:p>
          <a:p>
            <a:pPr marL="171450" indent="-171450">
              <a:buFontTx/>
              <a:buChar char="-"/>
            </a:pPr>
            <a:r>
              <a:rPr lang="en-US" dirty="0"/>
              <a:t>Broad research interests</a:t>
            </a:r>
          </a:p>
          <a:p>
            <a:pPr marL="171450" indent="-171450">
              <a:buFontTx/>
              <a:buChar char="-"/>
            </a:pPr>
            <a:r>
              <a:rPr lang="en-US" dirty="0"/>
              <a:t>Particular research interests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3249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4B6F5-A0D6-89AA-F851-E5E55EE0C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CEB4B6-1C6F-11E5-3457-236DB0CE79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B8D085-BC33-8F0A-A613-9AE43310F0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RESET Framework</a:t>
            </a:r>
          </a:p>
          <a:p>
            <a:pPr marL="171450" indent="-171450">
              <a:buFontTx/>
              <a:buChar char="-"/>
            </a:pPr>
            <a:r>
              <a:rPr lang="en-US" dirty="0"/>
              <a:t>P-value conversion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Sample accordingly and hide</a:t>
            </a:r>
          </a:p>
          <a:p>
            <a:pPr marL="171450" indent="-171450">
              <a:buFontTx/>
              <a:buChar char="-"/>
            </a:pPr>
            <a:r>
              <a:rPr lang="en-US" dirty="0"/>
              <a:t>Rescoring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FE83BE-D2B2-9051-4768-1C8F6A16F2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6109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Idea in simulations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0637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74FA31-AAD4-FEEC-877F-8414DF21A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4D500E-3CA0-6610-0791-12713310A7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F6C9E9-E87C-8445-5C5E-B4775BADF2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RESET Framework</a:t>
            </a:r>
          </a:p>
          <a:p>
            <a:pPr marL="171450" indent="-171450">
              <a:buFontTx/>
              <a:buChar char="-"/>
            </a:pPr>
            <a:r>
              <a:rPr lang="en-US" dirty="0"/>
              <a:t>P-value conversion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Sample accordingly and hide</a:t>
            </a:r>
          </a:p>
          <a:p>
            <a:pPr marL="171450" indent="-171450">
              <a:buFontTx/>
              <a:buChar char="-"/>
            </a:pPr>
            <a:r>
              <a:rPr lang="en-US" dirty="0"/>
              <a:t>Rescoring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5ED47-64CB-EAA2-611D-22EE1CA22C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7132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RESET Ensemble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1715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Do CV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6382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Real data examples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9381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FDX control extension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1147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Extension to selecting c, lambda (current student)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0117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References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188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Standard testing procedures use p-values</a:t>
            </a:r>
          </a:p>
          <a:p>
            <a:pPr marL="171450" indent="-171450">
              <a:buFontTx/>
              <a:buChar char="-"/>
            </a:pPr>
            <a:r>
              <a:rPr lang="en-US" dirty="0"/>
              <a:t>We are interested in detecting p-values with the assistance of side information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702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RESET Framework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302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D840D-07B5-8DC8-6347-760364ACB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CD4282-4591-85A7-033E-54F6499C53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C88757-5DE7-D18E-7BB9-657576A663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RESET Framework</a:t>
            </a:r>
          </a:p>
          <a:p>
            <a:pPr marL="171450" indent="-171450">
              <a:buFontTx/>
              <a:buChar char="-"/>
            </a:pPr>
            <a:r>
              <a:rPr lang="en-US" dirty="0"/>
              <a:t>P-value conversion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Sample accordingly and hide</a:t>
            </a:r>
          </a:p>
          <a:p>
            <a:pPr marL="171450" indent="-171450">
              <a:buFontTx/>
              <a:buChar char="-"/>
            </a:pPr>
            <a:r>
              <a:rPr lang="en-US" dirty="0"/>
              <a:t>Rescoring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6F72B-48E0-47CA-F5EB-C7D53B3308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326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899CA6-CFDC-3CF6-8E5D-C123B2D05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EF2214-6D82-4583-E49A-E9C56F71D0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64CA50-8A4B-9706-0D2F-4E9BA7133C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RESET Framework</a:t>
            </a:r>
          </a:p>
          <a:p>
            <a:pPr marL="171450" indent="-171450">
              <a:buFontTx/>
              <a:buChar char="-"/>
            </a:pPr>
            <a:r>
              <a:rPr lang="en-US" dirty="0"/>
              <a:t>P-value conversion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Sample accordingly and hide</a:t>
            </a:r>
          </a:p>
          <a:p>
            <a:pPr marL="171450" indent="-171450">
              <a:buFontTx/>
              <a:buChar char="-"/>
            </a:pPr>
            <a:r>
              <a:rPr lang="en-US" dirty="0"/>
              <a:t>Rescoring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A0291E-7F6D-0CC8-9DA8-792EF4DE2B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242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A439FD-F4EA-45E3-5FE6-AD44C4655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F9A026-A58C-873C-452E-44C4B104A2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9D33A7-788D-65D4-12D5-CEB2ACFD30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RESET Framework</a:t>
            </a:r>
          </a:p>
          <a:p>
            <a:pPr marL="171450" indent="-171450">
              <a:buFontTx/>
              <a:buChar char="-"/>
            </a:pPr>
            <a:r>
              <a:rPr lang="en-US" dirty="0"/>
              <a:t>P-value conversion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Sample accordingly and hide</a:t>
            </a:r>
          </a:p>
          <a:p>
            <a:pPr marL="171450" indent="-171450">
              <a:buFontTx/>
              <a:buChar char="-"/>
            </a:pPr>
            <a:r>
              <a:rPr lang="en-US" dirty="0"/>
              <a:t>Rescoring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A017C6-3AB6-1007-DAEC-DFC7BC021F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363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799881-AB5D-85AE-D1B9-E594C7849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99174D-BF32-3B3E-D705-3D3C39913C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1BED19-276D-8407-7043-7B0C4D060E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RESET Framework</a:t>
            </a:r>
          </a:p>
          <a:p>
            <a:pPr marL="171450" indent="-171450">
              <a:buFontTx/>
              <a:buChar char="-"/>
            </a:pPr>
            <a:r>
              <a:rPr lang="en-US" dirty="0"/>
              <a:t>P-value conversion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Sample accordingly and hide</a:t>
            </a:r>
          </a:p>
          <a:p>
            <a:pPr marL="171450" indent="-171450">
              <a:buFontTx/>
              <a:buChar char="-"/>
            </a:pPr>
            <a:r>
              <a:rPr lang="en-US" dirty="0"/>
              <a:t>Rescoring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246AF5-00EE-209D-3CCA-55956BA3FD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986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9DF1D3-FE12-17D6-E938-06CFC4024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8E83A2-FC81-6C78-FD7A-13B3980DAE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C2BE54-6D6A-DFE3-4982-8B2461474A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RESET Framework</a:t>
            </a:r>
          </a:p>
          <a:p>
            <a:pPr marL="171450" indent="-171450">
              <a:buFontTx/>
              <a:buChar char="-"/>
            </a:pPr>
            <a:r>
              <a:rPr lang="en-US" dirty="0"/>
              <a:t>P-value conversion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Sample accordingly and hide</a:t>
            </a:r>
          </a:p>
          <a:p>
            <a:pPr marL="171450" indent="-171450">
              <a:buFontTx/>
              <a:buChar char="-"/>
            </a:pPr>
            <a:r>
              <a:rPr lang="en-US" dirty="0"/>
              <a:t>Rescoring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02F02E-390F-6D58-3568-1295357A82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3131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19B5E4-19A5-0400-CD79-5D59CF3E2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BF8994-F8DA-38A4-190F-160428B043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EAE21D-BC1C-FFA9-C11B-5E96F59906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RESET Framework</a:t>
            </a:r>
          </a:p>
          <a:p>
            <a:pPr marL="171450" indent="-171450">
              <a:buFontTx/>
              <a:buChar char="-"/>
            </a:pPr>
            <a:r>
              <a:rPr lang="en-US" dirty="0"/>
              <a:t>P-value conversion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Sample accordingly and hide</a:t>
            </a:r>
          </a:p>
          <a:p>
            <a:pPr marL="171450" indent="-171450">
              <a:buFontTx/>
              <a:buChar char="-"/>
            </a:pPr>
            <a:r>
              <a:rPr lang="en-US" dirty="0"/>
              <a:t>Rescoring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330F16-BEF5-F341-3A13-B5DE04002C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387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056" y="2551176"/>
            <a:ext cx="9922447" cy="914400"/>
          </a:xfrm>
        </p:spPr>
        <p:txBody>
          <a:bodyPr/>
          <a:lstStyle>
            <a:lvl1pPr>
              <a:defRPr sz="54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07D0E1-EAED-8E08-24BA-8F930364BA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8056" y="3575304"/>
            <a:ext cx="9921943" cy="8620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85494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ABE10-5A8F-5044-434F-7434A0356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5243B5-B498-1E60-5D02-983D13E82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pPr/>
              <a:t>11/27/25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BD33E4-41B8-74EC-F9A4-3E1DCC0E7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2A375B-2E8B-0F31-9DE4-A5F0682AD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B40353B-463E-6D13-F92E-564948AFA3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4500" y="1463040"/>
            <a:ext cx="11210543" cy="46017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6811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ABE10-5A8F-5044-434F-7434A0356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5243B5-B498-1E60-5D02-983D13E82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pPr/>
              <a:t>11/27/25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BD33E4-41B8-74EC-F9A4-3E1DCC0E7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2A375B-2E8B-0F31-9DE4-A5F0682AD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B40353B-463E-6D13-F92E-564948AFA3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4500" y="1463040"/>
            <a:ext cx="5330952" cy="46017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904E943F-C687-D3B3-4E36-65D69E3E2F0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98690" y="1463040"/>
            <a:ext cx="5330952" cy="46017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3210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h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ABE10-5A8F-5044-434F-7434A0356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5243B5-B498-1E60-5D02-983D13E82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pPr/>
              <a:t>11/27/25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BD33E4-41B8-74EC-F9A4-3E1DCC0E7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2A375B-2E8B-0F31-9DE4-A5F0682AD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B40353B-463E-6D13-F92E-564948AFA3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4500" y="1463040"/>
            <a:ext cx="5330952" cy="46017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0700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ABE10-5A8F-5044-434F-7434A0356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5243B5-B498-1E60-5D02-983D13E82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pPr/>
              <a:t>11/27/25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BD33E4-41B8-74EC-F9A4-3E1DCC0E7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2A375B-2E8B-0F31-9DE4-A5F0682AD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832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4500" y="430609"/>
            <a:ext cx="11210544" cy="55778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056" y="1447800"/>
            <a:ext cx="11210543" cy="3977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19099" y="6427391"/>
            <a:ext cx="3276600" cy="1416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BEEBAAA-29B5-4AF5-BC5F-7E580C29002D}" type="datetimeFigureOut">
              <a:rPr lang="en-US" smtClean="0"/>
              <a:pPr/>
              <a:t>11/27/25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427391"/>
            <a:ext cx="2895600" cy="1416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53042" y="6427391"/>
            <a:ext cx="3276600" cy="1416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860EDB8-5305-433F-BE41-D7A86D811DB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F39A1B-8AD1-2C34-AB40-00704468E828}"/>
              </a:ext>
            </a:extLst>
          </p:cNvPr>
          <p:cNvCxnSpPr>
            <a:cxnSpLocks/>
          </p:cNvCxnSpPr>
          <p:nvPr userDrawn="1"/>
        </p:nvCxnSpPr>
        <p:spPr>
          <a:xfrm>
            <a:off x="533400" y="1104900"/>
            <a:ext cx="11119104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75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5" r:id="rId3"/>
    <p:sldLayoutId id="2147483666" r:id="rId4"/>
    <p:sldLayoutId id="2147483667" r:id="rId5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bg2">
              <a:lumMod val="25000"/>
            </a:schemeClr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FontTx/>
        <a:buNone/>
        <a:defRPr lang="en-US" sz="1600" kern="1200" dirty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283464" indent="-283464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600" kern="1200" dirty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600" kern="1200" dirty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600" kern="1200" dirty="0" smtClean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16002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600" kern="1200" dirty="0" smtClean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0574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514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1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984" userDrawn="1">
          <p15:clr>
            <a:srgbClr val="F26B43"/>
          </p15:clr>
        </p15:guide>
        <p15:guide id="2" pos="336" userDrawn="1">
          <p15:clr>
            <a:srgbClr val="F26B43"/>
          </p15:clr>
        </p15:guide>
        <p15:guide id="3" pos="7320" userDrawn="1">
          <p15:clr>
            <a:srgbClr val="F26B43"/>
          </p15:clr>
        </p15:guide>
        <p15:guide id="4" orient="horz" pos="912" userDrawn="1">
          <p15:clr>
            <a:srgbClr val="F26B43"/>
          </p15:clr>
        </p15:guide>
        <p15:guide id="5" orient="horz" pos="264" userDrawn="1">
          <p15:clr>
            <a:srgbClr val="F26B43"/>
          </p15:clr>
        </p15:guide>
        <p15:guide id="6" orient="horz" pos="696" userDrawn="1">
          <p15:clr>
            <a:srgbClr val="F26B43"/>
          </p15:clr>
        </p15:guide>
        <p15:guide id="7" pos="36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D66E636-D1D5-3AAC-5CD5-A2F5C585C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4524" y="1997593"/>
            <a:ext cx="9922447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AU" i="1" dirty="0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 semi-supervised framework for diverse multiple hypothesis testing scenarios</a:t>
            </a:r>
            <a:endParaRPr lang="en-US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831F0C-52BB-6204-5BF6-C4DDD23942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5028" y="4860407"/>
            <a:ext cx="9921943" cy="1453896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</a:rPr>
              <a:t>Jack Freestone</a:t>
            </a:r>
          </a:p>
          <a:p>
            <a:pPr algn="ctr"/>
            <a:r>
              <a:rPr lang="en-US" sz="2400" dirty="0">
                <a:solidFill>
                  <a:schemeClr val="accent2"/>
                </a:solidFill>
              </a:rPr>
              <a:t>School of Mathematical and Physical Sciences</a:t>
            </a:r>
          </a:p>
          <a:p>
            <a:pPr algn="ctr"/>
            <a:r>
              <a:rPr lang="en-US" sz="2400" dirty="0">
                <a:solidFill>
                  <a:schemeClr val="accent2"/>
                </a:solidFill>
              </a:rPr>
              <a:t>Macquarie University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2AFED0-7424-C6DD-7CA9-C64330B158A8}"/>
              </a:ext>
            </a:extLst>
          </p:cNvPr>
          <p:cNvSpPr txBox="1"/>
          <p:nvPr/>
        </p:nvSpPr>
        <p:spPr>
          <a:xfrm>
            <a:off x="-5803900" y="-38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875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B6618-E0FB-0EC3-879C-5DCD43881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162E873-2815-CEA7-5B67-3E78168CA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643" y="1331976"/>
            <a:ext cx="7772400" cy="518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74B9F3-4DCE-F623-335C-E405E7C97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RESET: </a:t>
            </a:r>
            <a:r>
              <a:rPr lang="en-US" dirty="0" err="1"/>
              <a:t>REScoring</a:t>
            </a:r>
            <a:r>
              <a:rPr lang="en-US" dirty="0"/>
              <a:t> via Estimating and Training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306A43B-EE11-11D7-662B-237C67F35278}"/>
                  </a:ext>
                </a:extLst>
              </p:cNvPr>
              <p:cNvSpPr txBox="1"/>
              <p:nvPr/>
            </p:nvSpPr>
            <p:spPr>
              <a:xfrm>
                <a:off x="444500" y="1485638"/>
                <a:ext cx="3781135" cy="48013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Step 8: Reveal the old negative labels.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Step 9: Report the top scoring hypotheses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, using the above fact to estimate the number of false discoveries.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306A43B-EE11-11D7-662B-237C67F352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500" y="1485638"/>
                <a:ext cx="3781135" cy="4801314"/>
              </a:xfrm>
              <a:prstGeom prst="rect">
                <a:avLst/>
              </a:prstGeom>
              <a:blipFill>
                <a:blip r:embed="rId4"/>
                <a:stretch>
                  <a:fillRect l="-1342" t="-794" b="-1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AF167B5-04D6-C25E-2032-3C59261D099F}"/>
                  </a:ext>
                </a:extLst>
              </p:cNvPr>
              <p:cNvSpPr txBox="1"/>
              <p:nvPr/>
            </p:nvSpPr>
            <p:spPr>
              <a:xfrm>
                <a:off x="-1071964" y="3429000"/>
                <a:ext cx="610001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i="1">
                          <a:latin typeface="Cambria Math" panose="02040503050406030204" pitchFamily="18" charset="0"/>
                        </a:rPr>
                        <m:t>2⋅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#</m:t>
                      </m:r>
                      <m:r>
                        <m:rPr>
                          <m:lit/>
                        </m:rPr>
                        <a:rPr lang="en-AU" b="0" i="1" smtClean="0">
                          <a:latin typeface="Cambria Math" panose="02040503050406030204" pitchFamily="18" charset="0"/>
                        </a:rPr>
                        <m:t>{</m:t>
                      </m:r>
                      <m:sSub>
                        <m:sSub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=−1</m:t>
                      </m:r>
                      <m:r>
                        <m:rPr>
                          <m:lit/>
                        </m:rPr>
                        <a:rPr lang="en-AU" b="0" i="1" smtClean="0">
                          <a:latin typeface="Cambria Math" panose="02040503050406030204" pitchFamily="18" charset="0"/>
                        </a:rPr>
                        <m:t>}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≈#</m:t>
                      </m:r>
                      <m:r>
                        <m:rPr>
                          <m:lit/>
                        </m:rPr>
                        <a:rPr lang="en-AU" b="0" i="1" smtClean="0">
                          <a:latin typeface="Cambria Math" panose="02040503050406030204" pitchFamily="18" charset="0"/>
                        </a:rPr>
                        <m:t>{</m:t>
                      </m:r>
                      <m:sSub>
                        <m:sSub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=+1, 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 ∈</m:t>
                      </m:r>
                      <m:sSub>
                        <m:sSub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m:rPr>
                          <m:lit/>
                        </m:rPr>
                        <a:rPr lang="en-AU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AF167B5-04D6-C25E-2032-3C59261D09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71964" y="3429000"/>
                <a:ext cx="6100010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832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95360-8508-A30B-852A-44E84F82F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RESET: </a:t>
            </a:r>
            <a:r>
              <a:rPr lang="en-US" dirty="0" err="1"/>
              <a:t>REScoring</a:t>
            </a:r>
            <a:r>
              <a:rPr lang="en-US" dirty="0"/>
              <a:t> via Estimating and Training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312058DC-8B54-EC1D-906B-A5BB87AAFFF1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444500" y="1463039"/>
                <a:ext cx="11210543" cy="4964351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AU" sz="2000" dirty="0"/>
                  <a:t>Thus, RESET can be broken into three main steps:</a:t>
                </a:r>
              </a:p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AU" sz="20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ctrlPr>
                              <a:rPr lang="en-AU" sz="20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AU" sz="2000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sz="2000" i="1" dirty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AU" sz="2000" i="1" dirty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AU" sz="2000" i="1" dirty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AU" sz="2000" i="1" dirty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AU" sz="2000" i="1" dirty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  <m:r>
                      <a:rPr lang="en-AU" sz="2000" i="1" dirty="0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AU" sz="20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ctrlPr>
                              <a:rPr lang="en-AU" sz="20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AU" sz="2000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sz="2000" i="1" dirty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AU" sz="2000" i="1" dirty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AU" sz="2000" i="1" dirty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AU" sz="2000" i="1" dirty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AU" sz="2000" i="1" dirty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  <m:r>
                      <a:rPr lang="en-AU" sz="2000" i="1" dirty="0">
                        <a:latin typeface="Cambria Math" panose="02040503050406030204" pitchFamily="18" charset="0"/>
                      </a:rPr>
                      <m:t>↦</m:t>
                    </m:r>
                    <m:r>
                      <a:rPr lang="en-AU" sz="2000" b="0" i="1" dirty="0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AU" sz="2000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ctrlPr>
                              <a:rPr lang="en-AU" sz="20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AU" sz="2000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sz="2000" b="0" i="0" dirty="0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AU" sz="2000" i="1" dirty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AU" sz="2000" b="0" i="1" dirty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AU" sz="2000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sz="2000" i="1" dirty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AU" sz="2000" i="1" dirty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AU" sz="20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AU" sz="2000" b="0" i="1" dirty="0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AU" sz="2000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  <m:r>
                      <a:rPr lang="en-AU" sz="2000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AU" sz="20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AU" sz="2000" b="0" i="1" dirty="0" smtClean="0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AU" sz="2000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̃"/>
                            <m:ctrlPr>
                              <a:rPr lang="en-AU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AU" sz="20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sz="2000" b="0" i="1" dirty="0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AU" sz="2000" b="0" i="1" dirty="0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acc>
                        <m:r>
                          <a:rPr lang="en-AU" sz="2000" i="1" dirty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b>
                        <m:r>
                          <a:rPr lang="en-AU" sz="20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AU" sz="2000" b="0" i="1" dirty="0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AU" sz="2000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r>
                  <a:rPr lang="en-AU" sz="2000" dirty="0"/>
                  <a:t>,</a:t>
                </a:r>
              </a:p>
              <a:p>
                <a:r>
                  <a:rPr lang="en-AU" sz="2000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000" dirty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AU" sz="2000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AU" sz="2000" dirty="0"/>
                  <a:t> denotes the scores and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AU" sz="20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AU" sz="20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2000" i="1" dirty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AU" sz="2000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</m:oMath>
                </a14:m>
                <a:r>
                  <a:rPr lang="en-AU" sz="2000" dirty="0"/>
                  <a:t> represents the pseudo-labels. Then ML is used: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AU" sz="2000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ctrlPr>
                                <a:rPr lang="en-AU" sz="20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AU" sz="20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2000" dirty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AU" sz="2000" i="1" dirty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AU" sz="2000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AU" sz="20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2000" i="1" dirty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AU" sz="2000" i="1" dirty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AU" sz="2000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AU" sz="2000" i="1" dirty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AU" sz="2000" i="1" dirty="0"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</m:sSubSup>
                      <m:r>
                        <a:rPr lang="en-AU" sz="2000" i="1" dirty="0">
                          <a:latin typeface="Cambria Math" panose="02040503050406030204" pitchFamily="18" charset="0"/>
                        </a:rPr>
                        <m:t>, (</m:t>
                      </m:r>
                      <m:sSubSup>
                        <m:sSubSupPr>
                          <m:ctrlPr>
                            <a:rPr lang="en-AU" sz="2000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̃"/>
                              <m:ctrlPr>
                                <a:rPr lang="en-AU" sz="2000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AU" sz="20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2000" i="1" dirty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AU" sz="2000" i="1" dirty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acc>
                          <m:r>
                            <a:rPr lang="en-AU" sz="2000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b>
                          <m:r>
                            <a:rPr lang="en-AU" sz="2000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AU" sz="2000" i="1" dirty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AU" sz="2000" i="1" dirty="0"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</m:sSubSup>
                      <m:r>
                        <a:rPr lang="en-AU" sz="2000" i="1" dirty="0">
                          <a:latin typeface="Cambria Math" panose="02040503050406030204" pitchFamily="18" charset="0"/>
                        </a:rPr>
                        <m:t>↦</m:t>
                      </m:r>
                      <m:sSubSup>
                        <m:sSubSupPr>
                          <m:ctrlPr>
                            <a:rPr lang="en-AU" sz="2000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ctrlPr>
                                <a:rPr lang="en-AU" sz="20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AU" sz="20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AU" sz="2000" dirty="0">
                                      <a:latin typeface="Cambria Math" panose="02040503050406030204" pitchFamily="18" charset="0"/>
                                    </a:rPr>
                                    <m:t>ML</m:t>
                                  </m:r>
                                  <m:r>
                                    <a:rPr lang="en-AU" sz="2000" dirty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AU" sz="2000" dirty="0" smtClean="0">
                                      <a:latin typeface="Cambria Math" panose="02040503050406030204" pitchFamily="18" charset="0"/>
                                    </a:rPr>
                                    <m:t>Score</m:t>
                                  </m:r>
                                </m:e>
                                <m:sub>
                                  <m:r>
                                    <a:rPr lang="en-AU" sz="2000" i="1" dirty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AU" sz="2000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AU" sz="2000" i="1" dirty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AU" sz="2000" b="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</m:sSubSup>
                    </m:oMath>
                  </m:oMathPara>
                </a14:m>
                <a:endParaRPr lang="en-AU" sz="2000" dirty="0"/>
              </a:p>
              <a:p>
                <a:r>
                  <a:rPr lang="en-AU" sz="2000" dirty="0"/>
                  <a:t>Finally, there exists classical testing procedures (</a:t>
                </a:r>
                <a:r>
                  <a:rPr lang="en-AU" sz="2000" i="1" dirty="0"/>
                  <a:t>kind of</a:t>
                </a:r>
                <a:r>
                  <a:rPr lang="en-AU" sz="2000" dirty="0"/>
                  <a:t>) that take our inputs: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AU" sz="2000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ctrlPr>
                                <a:rPr lang="en-AU" sz="20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AU" sz="20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AU" sz="2000" dirty="0">
                                      <a:latin typeface="Cambria Math" panose="02040503050406030204" pitchFamily="18" charset="0"/>
                                    </a:rPr>
                                    <m:t>ML</m:t>
                                  </m:r>
                                  <m:r>
                                    <a:rPr lang="en-AU" sz="2000" dirty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AU" sz="2000" dirty="0">
                                      <a:latin typeface="Cambria Math" panose="02040503050406030204" pitchFamily="18" charset="0"/>
                                    </a:rPr>
                                    <m:t>Score</m:t>
                                  </m:r>
                                </m:e>
                                <m:sub>
                                  <m:r>
                                    <a:rPr lang="en-AU" sz="2000" i="1" dirty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AU" sz="2000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AU" sz="2000" i="1" dirty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AU" sz="20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000" i="1" dirty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AU" sz="2000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p>
                      </m:sSubSup>
                      <m:r>
                        <a:rPr lang="en-AU" sz="2000" i="1" dirty="0">
                          <a:latin typeface="Cambria Math" panose="02040503050406030204" pitchFamily="18" charset="0"/>
                        </a:rPr>
                        <m:t>, </m:t>
                      </m:r>
                      <m:sSubSup>
                        <m:sSubSupPr>
                          <m:ctrlPr>
                            <a:rPr lang="en-AU" sz="2000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AU" sz="20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AU" sz="20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AU" sz="2000" b="0" i="1" dirty="0" smtClean="0">
                                  <a:latin typeface="Cambria Math" panose="02040503050406030204" pitchFamily="18" charset="0"/>
                                </a:rPr>
                                <m:t>L</m:t>
                              </m:r>
                              <m:r>
                                <m:rPr>
                                  <m:sty m:val="p"/>
                                </m:rPr>
                                <a:rPr lang="en-AU" sz="2000" i="1" dirty="0" smtClean="0">
                                  <a:latin typeface="Cambria Math" panose="02040503050406030204" pitchFamily="18" charset="0"/>
                                </a:rPr>
                                <m:t>abel</m:t>
                              </m:r>
                            </m:e>
                            <m:sub>
                              <m:r>
                                <a:rPr lang="en-AU" sz="2000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AU" sz="2000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b>
                          <m:r>
                            <a:rPr lang="en-AU" sz="2000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AU" sz="2000" i="1" dirty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AU" sz="20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000" i="1" dirty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AU" sz="2000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p>
                      </m:sSubSup>
                      <m:r>
                        <a:rPr lang="en-AU" sz="2000" i="1" dirty="0">
                          <a:latin typeface="Cambria Math" panose="02040503050406030204" pitchFamily="18" charset="0"/>
                        </a:rPr>
                        <m:t>↦</m:t>
                      </m:r>
                      <m:r>
                        <a:rPr lang="en-AU" sz="2000" b="0" i="1" dirty="0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AU" sz="2000" b="0" i="1" dirty="0" smtClean="0">
                          <a:latin typeface="Cambria Math" panose="02040503050406030204" pitchFamily="18" charset="0"/>
                        </a:rPr>
                        <m:t>⊆[</m:t>
                      </m:r>
                      <m:r>
                        <a:rPr lang="en-AU" sz="2000" b="0" i="1" dirty="0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AU" sz="2000" b="0" i="1" dirty="0" smtClean="0">
                          <a:latin typeface="Cambria Math" panose="02040503050406030204" pitchFamily="18" charset="0"/>
                        </a:rPr>
                        <m:t>],</m:t>
                      </m:r>
                    </m:oMath>
                  </m:oMathPara>
                </a14:m>
                <a:endParaRPr lang="en-AU" sz="2000" dirty="0"/>
              </a:p>
              <a:p>
                <a:r>
                  <a:rPr lang="en-AU" sz="2000" dirty="0"/>
                  <a:t>where </a:t>
                </a:r>
                <a14:m>
                  <m:oMath xmlns:m="http://schemas.openxmlformats.org/officeDocument/2006/math"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=1,…,</m:t>
                    </m:r>
                    <m:sSub>
                      <m:sSubPr>
                        <m:ctrlPr>
                          <a:rPr lang="en-AU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AU" sz="2000" dirty="0"/>
                  <a:t> denotes the set of indices after throwing out the negative training labels.</a:t>
                </a:r>
              </a:p>
              <a:p>
                <a:endParaRPr lang="en-AU" sz="2000" dirty="0"/>
              </a:p>
              <a:p>
                <a:r>
                  <a:rPr lang="en-AU" sz="1300" dirty="0"/>
                  <a:t>Freestone, Jack, William Stafford Noble, and Uri Keich. "A semi-supervised framework for diverse multiple hypothesis testing scenarios." </a:t>
                </a:r>
                <a:r>
                  <a:rPr lang="en-AU" sz="1300" i="1" dirty="0"/>
                  <a:t>arXiv preprint arXiv:2411.15771</a:t>
                </a:r>
                <a:r>
                  <a:rPr lang="en-AU" sz="1300" dirty="0"/>
                  <a:t> (2024) (Under Review at </a:t>
                </a:r>
                <a:r>
                  <a:rPr lang="en-AU" sz="1300" i="1" dirty="0"/>
                  <a:t>Journal of the Royal Statistical Society Series B</a:t>
                </a:r>
                <a:r>
                  <a:rPr lang="en-AU" sz="1300" dirty="0"/>
                  <a:t>).</a:t>
                </a:r>
                <a:endParaRPr lang="en-AU" sz="2000" dirty="0"/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312058DC-8B54-EC1D-906B-A5BB87AAFFF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444500" y="1463039"/>
                <a:ext cx="11210543" cy="4964351"/>
              </a:xfrm>
              <a:blipFill>
                <a:blip r:embed="rId3"/>
                <a:stretch>
                  <a:fillRect l="-680" t="-1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639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6564C1-9CA8-150E-0671-77AB3606B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46FD8-88A5-1CB7-4F63-81A04E6A2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RESET: </a:t>
            </a:r>
            <a:r>
              <a:rPr lang="en-US" dirty="0" err="1"/>
              <a:t>REScoring</a:t>
            </a:r>
            <a:r>
              <a:rPr lang="en-US" dirty="0"/>
              <a:t> via Estimating and Training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A2C747B-A304-53FF-8EF1-083A4B0EB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4578" y="1486313"/>
            <a:ext cx="7772400" cy="51816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D5BCC5D-8854-56F0-E11B-3B06CF63C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4578" y="1486313"/>
            <a:ext cx="7772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110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D7CA4-E7F8-D801-E7F0-9101A7F2B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Theoretical properties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5FFC9938-AE11-D096-8985-59DA4DC04CE6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444500" y="1463040"/>
                <a:ext cx="11210543" cy="4601748"/>
              </a:xfrm>
            </p:spPr>
            <p:txBody>
              <a:bodyPr>
                <a:normAutofit/>
              </a:bodyPr>
              <a:lstStyle/>
              <a:p>
                <a:r>
                  <a:rPr lang="en-AU" sz="2000" i="1" dirty="0"/>
                  <a:t>Assumption:</a:t>
                </a:r>
                <a:r>
                  <a:rPr lang="en-AU" sz="2000" dirty="0"/>
                  <a:t> </a:t>
                </a:r>
              </a:p>
              <a:p>
                <a:r>
                  <a:rPr lang="en-AU" sz="2000" dirty="0"/>
                  <a:t>Conditioned on the side information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AU" sz="20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ctrlPr>
                              <a:rPr lang="en-AU" sz="20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AU" sz="2000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sz="2000" i="1" dirty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AU" sz="2000" i="1" dirty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AU" sz="2000" i="1" dirty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AU" sz="2000" i="1" dirty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AU" sz="2000" i="1" dirty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r>
                  <a:rPr lang="en-AU" sz="2000" dirty="0"/>
                  <a:t>, and the false null p-values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AU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AU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sz="20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AU" sz="20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sSubSup>
                          <m:sSubSupPr>
                            <m:ctrlPr>
                              <a:rPr lang="en-AU" sz="2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AU" sz="2000" b="0" i="1" smtClean="0">
                                <a:latin typeface="Cambria Math" panose="02040503050406030204" pitchFamily="18" charset="0"/>
                              </a:rPr>
                              <m:t>ℋ</m:t>
                            </m:r>
                          </m:e>
                          <m:sub>
                            <m:r>
                              <a:rPr lang="en-AU" sz="20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AU" sz="2000" b="0" i="1" smtClean="0">
                                <a:latin typeface="Cambria Math" panose="02040503050406030204" pitchFamily="18" charset="0"/>
                              </a:rPr>
                              <m:t>c</m:t>
                            </m:r>
                          </m:sup>
                        </m:sSubSup>
                      </m:sub>
                    </m:sSub>
                  </m:oMath>
                </a14:m>
                <a:r>
                  <a:rPr lang="en-AU" sz="2000" dirty="0"/>
                  <a:t>, the true null p-values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AU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AU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sz="20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AU" sz="20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∈</m:t>
                        </m:r>
                        <m:sSub>
                          <m:sSubPr>
                            <m:ctrlPr>
                              <a:rPr lang="en-AU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2000" b="0" i="1" smtClean="0">
                                <a:latin typeface="Cambria Math" panose="02040503050406030204" pitchFamily="18" charset="0"/>
                              </a:rPr>
                              <m:t>ℋ</m:t>
                            </m:r>
                          </m:e>
                          <m:sub>
                            <m:r>
                              <a:rPr lang="en-AU" sz="20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</m:sSub>
                    <m:r>
                      <a:rPr lang="en-AU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AU" sz="2000" dirty="0"/>
                  <a:t>are independent and have a non-decreasing density.</a:t>
                </a:r>
              </a:p>
              <a:p>
                <a:r>
                  <a:rPr lang="en-AU" sz="2000" i="1" dirty="0"/>
                  <a:t>Results: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AU" sz="2000" dirty="0"/>
                  <a:t>RESET can control the FDR at level </a:t>
                </a:r>
                <a14:m>
                  <m:oMath xmlns:m="http://schemas.openxmlformats.org/officeDocument/2006/math"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AU" sz="2000" dirty="0"/>
                  <a:t> or the FDX at level </a:t>
                </a:r>
                <a14:m>
                  <m:oMath xmlns:m="http://schemas.openxmlformats.org/officeDocument/2006/math">
                    <m:r>
                      <a:rPr lang="en-AU" sz="20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AU" sz="20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AU" sz="2000" dirty="0"/>
                  <a:t> in finite sample.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AU" sz="2000" dirty="0"/>
                  <a:t>Compatible with different masking functions instead of </a:t>
                </a:r>
                <a14:m>
                  <m:oMath xmlns:m="http://schemas.openxmlformats.org/officeDocument/2006/math"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↦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∧1–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AU" sz="2000" dirty="0"/>
                  <a:t> and sampling probably instead of </a:t>
                </a:r>
                <a14:m>
                  <m:oMath xmlns:m="http://schemas.openxmlformats.org/officeDocument/2006/math"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 = ½</m:t>
                    </m:r>
                  </m:oMath>
                </a14:m>
                <a:r>
                  <a:rPr lang="en-AU" sz="2000" dirty="0"/>
                  <a:t>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AU" sz="2000" dirty="0"/>
                  <a:t>Generalizes to other scenarios where p-values are unavailable (variable selection via knockoffs).</a:t>
                </a: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5FFC9938-AE11-D096-8985-59DA4DC04CE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444500" y="1463040"/>
                <a:ext cx="11210543" cy="4601748"/>
              </a:xfrm>
              <a:blipFill>
                <a:blip r:embed="rId3"/>
                <a:stretch>
                  <a:fillRect l="-680" t="-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76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ACD59-12E6-ED81-7B99-5BF117109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time permits: RESET Ensemble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D0FF07-43A3-C2A0-96AD-EF99CBF0C48C}"/>
              </a:ext>
            </a:extLst>
          </p:cNvPr>
          <p:cNvSpPr txBox="1"/>
          <p:nvPr/>
        </p:nvSpPr>
        <p:spPr>
          <a:xfrm>
            <a:off x="444120" y="1688559"/>
            <a:ext cx="113037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/>
              <a:t>Split the data into K folds (K = 3).</a:t>
            </a:r>
          </a:p>
          <a:p>
            <a:pPr marL="342900" indent="-342900">
              <a:buAutoNum type="arabicPeriod"/>
            </a:pPr>
            <a:r>
              <a:rPr lang="en-US" sz="2000" dirty="0"/>
              <a:t>Train each ML classification algorithm on two folds and apply to test fold.</a:t>
            </a:r>
          </a:p>
          <a:p>
            <a:pPr marL="342900" indent="-342900">
              <a:buAutoNum type="arabicPeriod"/>
            </a:pPr>
            <a:r>
              <a:rPr lang="en-US" sz="2000" dirty="0"/>
              <a:t>Estimate the number of discoveries in each test fold. </a:t>
            </a: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  <a:p>
            <a:pPr marL="342900" indent="-342900">
              <a:buAutoNum type="arabicPeriod"/>
            </a:pPr>
            <a:r>
              <a:rPr lang="en-US" sz="2000" dirty="0"/>
              <a:t>Select the best one (Random Forest in this case).</a:t>
            </a:r>
          </a:p>
          <a:p>
            <a:pPr marL="342900" indent="-342900">
              <a:buAutoNum type="arabicPeriod"/>
            </a:pPr>
            <a:r>
              <a:rPr lang="en-US" sz="2000" dirty="0"/>
              <a:t>Use the Random Forest scores from the test folds.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660C912-8488-0B2F-CF35-83753D636A2E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369465175"/>
              </p:ext>
            </p:extLst>
          </p:nvPr>
        </p:nvGraphicFramePr>
        <p:xfrm>
          <a:off x="444120" y="2887974"/>
          <a:ext cx="11210924" cy="174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2731">
                  <a:extLst>
                    <a:ext uri="{9D8B030D-6E8A-4147-A177-3AD203B41FA5}">
                      <a16:colId xmlns:a16="http://schemas.microsoft.com/office/drawing/2014/main" val="4078403455"/>
                    </a:ext>
                  </a:extLst>
                </a:gridCol>
                <a:gridCol w="2802731">
                  <a:extLst>
                    <a:ext uri="{9D8B030D-6E8A-4147-A177-3AD203B41FA5}">
                      <a16:colId xmlns:a16="http://schemas.microsoft.com/office/drawing/2014/main" val="358051271"/>
                    </a:ext>
                  </a:extLst>
                </a:gridCol>
                <a:gridCol w="2802731">
                  <a:extLst>
                    <a:ext uri="{9D8B030D-6E8A-4147-A177-3AD203B41FA5}">
                      <a16:colId xmlns:a16="http://schemas.microsoft.com/office/drawing/2014/main" val="2665726496"/>
                    </a:ext>
                  </a:extLst>
                </a:gridCol>
                <a:gridCol w="2802731">
                  <a:extLst>
                    <a:ext uri="{9D8B030D-6E8A-4147-A177-3AD203B41FA5}">
                      <a16:colId xmlns:a16="http://schemas.microsoft.com/office/drawing/2014/main" val="814545700"/>
                    </a:ext>
                  </a:extLst>
                </a:gridCol>
              </a:tblGrid>
              <a:tr h="259853">
                <a:tc>
                  <a:txBody>
                    <a:bodyPr/>
                    <a:lstStyle/>
                    <a:p>
                      <a:r>
                        <a:rPr lang="en-US" dirty="0"/>
                        <a:t>TEST FOLDS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FOLD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FOLD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FOLD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06429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Random Forest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77133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Neural Network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573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Generalized Additive 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85094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944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4C1F7-1621-8727-688B-59A81157D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Numerical Simulation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4B84C3-7E5E-1284-6C83-3B2A02585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" y="1888299"/>
            <a:ext cx="11410428" cy="41492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D5E76E-1723-1F9C-CFC8-FEA5E4E3DA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00" y="1888299"/>
            <a:ext cx="11410428" cy="41492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D3836C-7C96-5850-3A7E-396446F306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500" y="1888299"/>
            <a:ext cx="11410428" cy="414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92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F1401-3EED-D9DC-EFF1-2480164AA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to other methods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92FC96E-CBA5-9BB4-0477-DBC57F65AF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9870947"/>
              </p:ext>
            </p:extLst>
          </p:nvPr>
        </p:nvGraphicFramePr>
        <p:xfrm>
          <a:off x="1113183" y="2168093"/>
          <a:ext cx="9965634" cy="276352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3321878">
                  <a:extLst>
                    <a:ext uri="{9D8B030D-6E8A-4147-A177-3AD203B41FA5}">
                      <a16:colId xmlns:a16="http://schemas.microsoft.com/office/drawing/2014/main" val="2800095658"/>
                    </a:ext>
                  </a:extLst>
                </a:gridCol>
                <a:gridCol w="3321878">
                  <a:extLst>
                    <a:ext uri="{9D8B030D-6E8A-4147-A177-3AD203B41FA5}">
                      <a16:colId xmlns:a16="http://schemas.microsoft.com/office/drawing/2014/main" val="3065881639"/>
                    </a:ext>
                  </a:extLst>
                </a:gridCol>
                <a:gridCol w="3321878">
                  <a:extLst>
                    <a:ext uri="{9D8B030D-6E8A-4147-A177-3AD203B41FA5}">
                      <a16:colId xmlns:a16="http://schemas.microsoft.com/office/drawing/2014/main" val="31086011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Controls FDR?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Comp.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4259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AdaPT</a:t>
                      </a:r>
                      <a:r>
                        <a:rPr lang="en-US" dirty="0"/>
                        <a:t> (Lei &amp; Fithian 2018)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Finite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Slow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664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AdaPT</a:t>
                      </a:r>
                      <a:r>
                        <a:rPr lang="en-US" baseline="-25000" dirty="0" err="1"/>
                        <a:t>g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(Chao &amp; Fithian 2018)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Finite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Slow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39392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err="1"/>
                        <a:t>AdaPT-GMM</a:t>
                      </a:r>
                      <a:r>
                        <a:rPr lang="en-US" sz="1800" baseline="-25000" dirty="0" err="1"/>
                        <a:t>g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dirty="0"/>
                        <a:t>(Chao &amp; Fithian 2018)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Finite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Slow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30761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err="1"/>
                        <a:t>AdaFDR</a:t>
                      </a:r>
                      <a:r>
                        <a:rPr lang="en-US" sz="1800" dirty="0"/>
                        <a:t> (Zhang, Xia, Zou 2019)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Asymptotic (FDP)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05998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ZAP-</a:t>
                      </a:r>
                      <a:r>
                        <a:rPr lang="en-US" dirty="0" err="1"/>
                        <a:t>Asymp</a:t>
                      </a:r>
                      <a:r>
                        <a:rPr lang="en-US" dirty="0"/>
                        <a:t> (Leung &amp; Sun 2022)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Asymptotic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5456577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AF8D809-080E-6019-5253-EC851F10E0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795329"/>
              </p:ext>
            </p:extLst>
          </p:nvPr>
        </p:nvGraphicFramePr>
        <p:xfrm>
          <a:off x="1113183" y="5237225"/>
          <a:ext cx="9965634" cy="370840"/>
        </p:xfrm>
        <a:graphic>
          <a:graphicData uri="http://schemas.openxmlformats.org/drawingml/2006/table">
            <a:tbl>
              <a:tblPr bandRow="1">
                <a:tableStyleId>{FABFCF23-3B69-468F-B69F-88F6DE6A72F2}</a:tableStyleId>
              </a:tblPr>
              <a:tblGrid>
                <a:gridCol w="3321878">
                  <a:extLst>
                    <a:ext uri="{9D8B030D-6E8A-4147-A177-3AD203B41FA5}">
                      <a16:colId xmlns:a16="http://schemas.microsoft.com/office/drawing/2014/main" val="2800095658"/>
                    </a:ext>
                  </a:extLst>
                </a:gridCol>
                <a:gridCol w="3321878">
                  <a:extLst>
                    <a:ext uri="{9D8B030D-6E8A-4147-A177-3AD203B41FA5}">
                      <a16:colId xmlns:a16="http://schemas.microsoft.com/office/drawing/2014/main" val="3065881639"/>
                    </a:ext>
                  </a:extLst>
                </a:gridCol>
                <a:gridCol w="3321878">
                  <a:extLst>
                    <a:ext uri="{9D8B030D-6E8A-4147-A177-3AD203B41FA5}">
                      <a16:colId xmlns:a16="http://schemas.microsoft.com/office/drawing/2014/main" val="31086011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Finite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664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40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47AE2-1068-AA80-E959-7D8573824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2DD76-3320-7A68-CEFD-850B67888B0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4501" y="1463040"/>
            <a:ext cx="5651499" cy="4601748"/>
          </a:xfrm>
        </p:spPr>
        <p:txBody>
          <a:bodyPr>
            <a:normAutofit/>
          </a:bodyPr>
          <a:lstStyle/>
          <a:p>
            <a:r>
              <a:rPr lang="en-AU" sz="2000" dirty="0"/>
              <a:t>We used many real-world datasets ranging from: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/>
              <a:t>3 RNA-Seq datasets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/>
              <a:t>Proteomics dataset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/>
              <a:t>2 Microbiome datasets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/>
              <a:t>2 fMRI datasets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/>
              <a:t>2 Gene-drug response datasets</a:t>
            </a: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8C7418-4C67-E9C3-66CB-BE39C4F5A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4021" y="2126293"/>
            <a:ext cx="6619713" cy="441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4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04924-09D0-0AAD-0392-8FD7D1E5C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data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0AEFDC-795E-4CA9-6BA1-CDBAF771D6C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832226" y="2016581"/>
            <a:ext cx="10822818" cy="3607606"/>
          </a:xfrm>
        </p:spPr>
      </p:pic>
    </p:spTree>
    <p:extLst>
      <p:ext uri="{BB962C8B-B14F-4D97-AF65-F5344CB8AC3E}">
        <p14:creationId xmlns:p14="http://schemas.microsoft.com/office/powerpoint/2010/main" val="3056693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385D7-64D7-4528-7265-9B1CDAEFE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data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A7F9E1-FC57-8785-26FC-2E0164998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9921" y="1379286"/>
            <a:ext cx="7572158" cy="504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414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A036A-AF6E-03E4-78E4-70804F5E0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Classical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31B8F18-BB76-C124-7D53-A260A3AE6B24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444500" y="1290762"/>
                <a:ext cx="11210543" cy="5394960"/>
              </a:xfrm>
            </p:spPr>
            <p:txBody>
              <a:bodyPr>
                <a:noAutofit/>
              </a:bodyPr>
              <a:lstStyle/>
              <a:p>
                <a:r>
                  <a:rPr lang="en-US" sz="2000" dirty="0"/>
                  <a:t>In classical multiple testing, we want to determine a discovery list from a collection of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000" dirty="0"/>
                  <a:t> p-values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AU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AU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20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AU" sz="2000" i="1"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b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r>
                  <a:rPr lang="en-US" sz="2000" dirty="0"/>
                  <a:t>.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AU" sz="20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ctrlPr>
                                <a:rPr lang="en-AU" sz="2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AU" sz="20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2000" b="0" i="1" dirty="0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AU" sz="2000" b="0" i="1" dirty="0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AU" sz="2000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AU" sz="2000" b="0" i="1" dirty="0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AU" sz="2000" b="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</m:sSubSup>
                      <m:r>
                        <a:rPr lang="en-AU" sz="2000" b="0" i="1" dirty="0" smtClean="0">
                          <a:latin typeface="Cambria Math" panose="02040503050406030204" pitchFamily="18" charset="0"/>
                        </a:rPr>
                        <m:t>↦</m:t>
                      </m:r>
                      <m:r>
                        <a:rPr lang="en-AU" sz="2000" b="0" i="1" dirty="0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AU" sz="2000" b="0" i="1" dirty="0" smtClean="0">
                          <a:latin typeface="Cambria Math" panose="02040503050406030204" pitchFamily="18" charset="0"/>
                        </a:rPr>
                        <m:t> ⊆</m:t>
                      </m:r>
                      <m:d>
                        <m:dPr>
                          <m:begChr m:val="["/>
                          <m:endChr m:val="]"/>
                          <m:ctrlPr>
                            <a:rPr lang="en-AU" sz="20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000" b="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r>
                        <a:rPr lang="en-AU" sz="2000" b="0" i="0" dirty="0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2000" dirty="0"/>
              </a:p>
              <a:p>
                <a:r>
                  <a:rPr lang="en-US" sz="2000" dirty="0"/>
                  <a:t>where </a:t>
                </a:r>
                <a14:m>
                  <m:oMath xmlns:m="http://schemas.openxmlformats.org/officeDocument/2006/math"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≡</m:t>
                    </m:r>
                    <m:r>
                      <m:rPr>
                        <m:lit/>
                      </m:rPr>
                      <a:rPr lang="en-AU" sz="2000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1, 2, …, 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m:rPr>
                        <m:lit/>
                      </m:rPr>
                      <a:rPr lang="en-AU" sz="2000" b="0" i="1" smtClean="0">
                        <a:latin typeface="Cambria Math" panose="02040503050406030204" pitchFamily="18" charset="0"/>
                      </a:rPr>
                      <m:t>}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2000" dirty="0"/>
                  <a:t> </a:t>
                </a:r>
              </a:p>
              <a:p>
                <a:r>
                  <a:rPr lang="en-US" sz="2000" dirty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ℋ</m:t>
                        </m:r>
                      </m:e>
                      <m:sub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AU" sz="2000" i="1">
                        <a:latin typeface="Cambria Math" panose="02040503050406030204" pitchFamily="18" charset="0"/>
                      </a:rPr>
                      <m:t>⊆[</m:t>
                    </m:r>
                    <m:r>
                      <a:rPr lang="en-AU" sz="2000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AU" sz="2000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2000" dirty="0"/>
                  <a:t> denote the set of true nulls. There are many different procedures that control different type 1 error metrics. For </a:t>
                </a:r>
                <a14:m>
                  <m:oMath xmlns:m="http://schemas.openxmlformats.org/officeDocument/2006/math"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ctrlPr>
                          <a:rPr lang="en-AU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0,1</m:t>
                        </m:r>
                      </m:e>
                    </m:d>
                  </m:oMath>
                </a14:m>
                <a:r>
                  <a:rPr lang="en-US" sz="2000" dirty="0"/>
                  <a:t> we have: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AU" sz="2000" dirty="0"/>
                  <a:t>Family-wise error rate (FWER): </a:t>
                </a:r>
                <a14:m>
                  <m:oMath xmlns:m="http://schemas.openxmlformats.org/officeDocument/2006/math"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AU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∩</m:t>
                        </m:r>
                        <m:sSub>
                          <m:sSubPr>
                            <m:ctrlPr>
                              <a:rPr lang="en-AU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2000" b="0" i="1" smtClean="0">
                                <a:latin typeface="Cambria Math" panose="02040503050406030204" pitchFamily="18" charset="0"/>
                              </a:rPr>
                              <m:t>ℋ</m:t>
                            </m:r>
                          </m:e>
                          <m:sub>
                            <m:r>
                              <a:rPr lang="en-AU" sz="20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| ≥1</m:t>
                        </m:r>
                      </m:e>
                    </m:d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en-AU" sz="2000" b="0" i="1" dirty="0">
                  <a:latin typeface="Cambria Math" panose="02040503050406030204" pitchFamily="18" charset="0"/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AU" sz="2000" dirty="0"/>
                  <a:t>k-Family-wise error rate (k-FWER): </a:t>
                </a:r>
                <a14:m>
                  <m:oMath xmlns:m="http://schemas.openxmlformats.org/officeDocument/2006/math">
                    <m:r>
                      <a:rPr lang="en-AU" sz="20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AU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∩</m:t>
                        </m:r>
                        <m:sSub>
                          <m:sSubPr>
                            <m:ctrlPr>
                              <a:rPr lang="en-AU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2000" i="1">
                                <a:latin typeface="Cambria Math" panose="02040503050406030204" pitchFamily="18" charset="0"/>
                              </a:rPr>
                              <m:t>ℋ</m:t>
                            </m:r>
                          </m:e>
                          <m:sub>
                            <m:r>
                              <a:rPr lang="en-AU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| ≥</m:t>
                        </m:r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AU" sz="2000" dirty="0"/>
                  <a:t> 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AU" sz="2000" b="0" dirty="0"/>
                  <a:t>False discovery rate (FDR): </a:t>
                </a:r>
                <a14:m>
                  <m:oMath xmlns:m="http://schemas.openxmlformats.org/officeDocument/2006/math"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AU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AU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begChr m:val="|"/>
                                <m:endChr m:val="|"/>
                                <m:ctrlPr>
                                  <a:rPr lang="en-AU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AU" sz="2000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en-AU" sz="2000" i="1">
                                    <a:latin typeface="Cambria Math" panose="02040503050406030204" pitchFamily="18" charset="0"/>
                                  </a:rPr>
                                  <m:t>∩</m:t>
                                </m:r>
                                <m:sSub>
                                  <m:sSubPr>
                                    <m:ctrlPr>
                                      <a:rPr lang="en-AU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AU" sz="2000" i="1">
                                        <a:latin typeface="Cambria Math" panose="02040503050406030204" pitchFamily="18" charset="0"/>
                                      </a:rPr>
                                      <m:t>ℋ</m:t>
                                    </m:r>
                                  </m:e>
                                  <m:sub>
                                    <m:r>
                                      <a:rPr lang="en-AU" sz="20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d>
                          </m:num>
                          <m:den>
                            <m:d>
                              <m:dPr>
                                <m:begChr m:val="|"/>
                                <m:endChr m:val="|"/>
                                <m:ctrlPr>
                                  <a:rPr lang="en-AU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AU" sz="2000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d>
                            <m:r>
                              <a:rPr lang="en-AU" sz="2000" b="0" i="1" smtClean="0">
                                <a:latin typeface="Cambria Math" panose="02040503050406030204" pitchFamily="18" charset="0"/>
                              </a:rPr>
                              <m:t>∨1</m:t>
                            </m:r>
                          </m:den>
                        </m:f>
                      </m:e>
                    </m:d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AU" sz="2000" dirty="0"/>
                  <a:t> 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AU" sz="2000" dirty="0"/>
                  <a:t>False discovery exceedance (FDX): </a:t>
                </a:r>
                <a14:m>
                  <m:oMath xmlns:m="http://schemas.openxmlformats.org/officeDocument/2006/math">
                    <m:r>
                      <a:rPr lang="en-AU" sz="20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AU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AU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begChr m:val="|"/>
                                <m:endChr m:val="|"/>
                                <m:ctrlPr>
                                  <a:rPr lang="en-AU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AU" sz="2000" i="1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en-AU" sz="2000" i="1">
                                    <a:latin typeface="Cambria Math" panose="02040503050406030204" pitchFamily="18" charset="0"/>
                                  </a:rPr>
                                  <m:t>∩</m:t>
                                </m:r>
                                <m:sSub>
                                  <m:sSubPr>
                                    <m:ctrlPr>
                                      <a:rPr lang="en-AU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AU" sz="2000" i="1">
                                        <a:latin typeface="Cambria Math" panose="02040503050406030204" pitchFamily="18" charset="0"/>
                                      </a:rPr>
                                      <m:t>ℋ</m:t>
                                    </m:r>
                                  </m:e>
                                  <m:sub>
                                    <m:r>
                                      <a:rPr lang="en-AU" sz="20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d>
                          </m:num>
                          <m:den>
                            <m:d>
                              <m:dPr>
                                <m:begChr m:val="|"/>
                                <m:endChr m:val="|"/>
                                <m:ctrlPr>
                                  <a:rPr lang="en-AU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AU" sz="2000" i="1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d>
                            <m:r>
                              <a:rPr lang="en-AU" sz="2000" i="1">
                                <a:latin typeface="Cambria Math" panose="02040503050406030204" pitchFamily="18" charset="0"/>
                              </a:rPr>
                              <m:t>∨1</m:t>
                            </m:r>
                          </m:den>
                        </m:f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&gt;</m:t>
                        </m:r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≤ 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en-AU" sz="2000" dirty="0"/>
              </a:p>
              <a:p>
                <a:pPr marL="457200" indent="-457200">
                  <a:buFont typeface="+mj-lt"/>
                  <a:buAutoNum type="arabicPeriod"/>
                </a:pPr>
                <a:endParaRPr lang="en-AU" sz="2000" b="0" dirty="0"/>
              </a:p>
              <a:p>
                <a:pPr marL="457200" indent="-457200">
                  <a:buFont typeface="+mj-lt"/>
                  <a:buAutoNum type="arabicPeriod"/>
                </a:pPr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31B8F18-BB76-C124-7D53-A260A3AE6B2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444500" y="1290762"/>
                <a:ext cx="11210543" cy="5394960"/>
              </a:xfrm>
              <a:blipFill>
                <a:blip r:embed="rId3"/>
                <a:stretch>
                  <a:fillRect l="-793" t="-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439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58E35-4FE4-555B-9DE0-2B392D93D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time permits: further work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4494C49-0F34-A899-4904-64B4A1A5EB11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/>
            <p:txBody>
              <a:bodyPr>
                <a:norm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It is possible to make a data-dependent selection of the masking function, instead of having to pre-select one like </a:t>
                </a:r>
                <a14:m>
                  <m:oMath xmlns:m="http://schemas.openxmlformats.org/officeDocument/2006/math">
                    <m:r>
                      <a:rPr lang="en-AU" sz="20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AU" sz="2000" i="1">
                        <a:latin typeface="Cambria Math" panose="02040503050406030204" pitchFamily="18" charset="0"/>
                      </a:rPr>
                      <m:t>↦</m:t>
                    </m:r>
                    <m:r>
                      <a:rPr lang="en-AU" sz="20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AU" sz="2000" i="1">
                        <a:latin typeface="Cambria Math" panose="02040503050406030204" pitchFamily="18" charset="0"/>
                      </a:rPr>
                      <m:t>∧1–</m:t>
                    </m:r>
                    <m:r>
                      <a:rPr lang="en-AU" sz="2000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000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4494C49-0F34-A899-4904-64B4A1A5EB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blipFill>
                <a:blip r:embed="rId3"/>
                <a:stretch>
                  <a:fillRect l="-453" t="-826" r="-4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graph of a graph of a graph of a graph of a graph of a graph of a graph of a graph of a graph of a graph of a graph of a graph of a graph of&#10;&#10;AI-generated content may be incorrect.">
            <a:extLst>
              <a:ext uri="{FF2B5EF4-FFF2-40B4-BE49-F238E27FC236}">
                <a16:creationId xmlns:a16="http://schemas.microsoft.com/office/drawing/2014/main" id="{8634B057-26E1-77FE-1742-C757DF8CC3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2387600"/>
            <a:ext cx="6559296" cy="4372864"/>
          </a:xfrm>
          <a:prstGeom prst="rect">
            <a:avLst/>
          </a:prstGeom>
        </p:spPr>
      </p:pic>
      <p:pic>
        <p:nvPicPr>
          <p:cNvPr id="7" name="Picture 6" descr="A graph showing a diagram of a graph&#10;&#10;AI-generated content may be incorrect.">
            <a:extLst>
              <a:ext uri="{FF2B5EF4-FFF2-40B4-BE49-F238E27FC236}">
                <a16:creationId xmlns:a16="http://schemas.microsoft.com/office/drawing/2014/main" id="{BFF9ECE0-603E-0BA0-38F9-BDE7532A88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400" y="2387600"/>
            <a:ext cx="6559296" cy="437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64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757A7-31B1-2F90-3F59-2EB2087D7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6F2A4-C00C-8E34-3B79-47BB28EA52B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Lei, Lihua, and William Fithian. "AdaPT: an interactive procedure for multiple testing with side information." </a:t>
            </a:r>
            <a:r>
              <a:rPr lang="en-AU" i="1" dirty="0"/>
              <a:t>Journal of the Royal Statistical Society Series B: Statistical Methodology</a:t>
            </a:r>
            <a:r>
              <a:rPr lang="en-AU" dirty="0"/>
              <a:t> 80.4 (2018): 649-679.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Chao, Patrick, and William Fithian. "AdaPT-GMM: Powerful and robust covariate-assisted multiple testing." </a:t>
            </a:r>
            <a:r>
              <a:rPr lang="en-AU" i="1" dirty="0"/>
              <a:t>arXiv preprint arXiv:2106.15812</a:t>
            </a:r>
            <a:r>
              <a:rPr lang="en-AU" dirty="0"/>
              <a:t> (2021).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Zhang, Martin J., Fei Xia, and James Zou. "Fast and covariate-adaptive method amplifies detection power in large-scale multiple hypothesis testing." </a:t>
            </a:r>
            <a:r>
              <a:rPr lang="en-AU" i="1" dirty="0"/>
              <a:t>Nature communications</a:t>
            </a:r>
            <a:r>
              <a:rPr lang="en-AU" dirty="0"/>
              <a:t> 10.1 (2019): 3433.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Leung, Dennis, and Wenguang Sun. "ZAP: Z Z‐value adaptive procedures for false discovery rate control with side information." </a:t>
            </a:r>
            <a:r>
              <a:rPr lang="en-AU" i="1" dirty="0"/>
              <a:t>Journal of the Royal Statistical Society: Series B (Statistical Methodology)</a:t>
            </a:r>
            <a:r>
              <a:rPr lang="en-AU" dirty="0"/>
              <a:t> 84.5 (2022): 1886-1946.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125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16DAE-B4B8-466F-7463-AE34D88B1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statement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55C30284-BEA8-19B4-3CB1-C7A446909833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444500" y="1463040"/>
                <a:ext cx="11210543" cy="5394960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/>
                  <a:t>In modern testing procedures, we want to determine a discovery list from a collection of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000" dirty="0"/>
                  <a:t> p-values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AU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AU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20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AU" sz="2000" i="1"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b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r>
                  <a:rPr lang="en-US" sz="2000" dirty="0"/>
                  <a:t> and </a:t>
                </a:r>
                <a:r>
                  <a:rPr lang="en-US" sz="2000" u="sng" dirty="0"/>
                  <a:t>side information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AU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AU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AU" sz="2000" i="1"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b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r>
                  <a:rPr lang="en-US" sz="2000" dirty="0"/>
                  <a:t>.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AU" sz="20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ctrlPr>
                                <a:rPr lang="en-AU" sz="2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AU" sz="20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2000" b="0" i="1" dirty="0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AU" sz="2000" b="0" i="1" dirty="0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AU" sz="2000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AU" sz="2000" b="0" i="1" dirty="0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AU" sz="2000" b="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</m:sSubSup>
                      <m:r>
                        <a:rPr lang="en-AU" sz="2000" b="0" i="1" dirty="0" smtClean="0"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AU" sz="2000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ctrlPr>
                                <a:rPr lang="en-AU" sz="20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AU" sz="20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2000" b="0" i="1" dirty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AU" sz="2000" i="1" dirty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AU" sz="2000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AU" sz="2000" i="1" dirty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AU" sz="2000" i="1" dirty="0"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</m:sSubSup>
                      <m:r>
                        <a:rPr lang="en-AU" sz="2000" b="0" i="1" dirty="0" smtClean="0">
                          <a:latin typeface="Cambria Math" panose="02040503050406030204" pitchFamily="18" charset="0"/>
                        </a:rPr>
                        <m:t>↦</m:t>
                      </m:r>
                      <m:r>
                        <a:rPr lang="en-AU" sz="2000" b="0" i="1" dirty="0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AU" sz="2000" b="0" i="1" dirty="0" smtClean="0">
                          <a:latin typeface="Cambria Math" panose="02040503050406030204" pitchFamily="18" charset="0"/>
                        </a:rPr>
                        <m:t> ⊆</m:t>
                      </m:r>
                      <m:d>
                        <m:dPr>
                          <m:begChr m:val="["/>
                          <m:endChr m:val="]"/>
                          <m:ctrlPr>
                            <a:rPr lang="en-AU" sz="20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000" b="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r>
                        <a:rPr lang="en-AU" sz="2000" b="0" i="0" dirty="0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AU" sz="2000" b="0" dirty="0"/>
              </a:p>
              <a:p>
                <a:r>
                  <a:rPr lang="en-AU" sz="2000" b="0" dirty="0"/>
                  <a:t>Can we use machine learning to assist with</a:t>
                </a:r>
                <a:r>
                  <a:rPr lang="en-AU" sz="2000" dirty="0"/>
                  <a:t> determining a selection set </a:t>
                </a:r>
                <a14:m>
                  <m:oMath xmlns:m="http://schemas.openxmlformats.org/officeDocument/2006/math">
                    <m:r>
                      <a:rPr lang="en-AU" sz="2000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AU" sz="2000" b="0" dirty="0"/>
                  <a:t>?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AU" sz="2000" b="0" dirty="0"/>
                  <a:t>Off-the shelf machine learning methods will violate type 1 error control.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AU" sz="2000" b="0" dirty="0"/>
                  <a:t>The same data cannot be used twice: 1 x model selection and 1 x inference.</a:t>
                </a:r>
              </a:p>
              <a:p>
                <a:endParaRPr lang="en-AU" sz="2000" b="0" dirty="0"/>
              </a:p>
              <a:p>
                <a:br>
                  <a:rPr lang="en-AU" sz="1400" dirty="0"/>
                </a:br>
                <a:r>
                  <a:rPr lang="en-AU" sz="1200" dirty="0"/>
                  <a:t>Freestone, Jack, William Stafford Noble, and Uri Keich. "Reinvestigating the correctness of decoy-based false discovery rate control in proteomics tandem mass spectrometry." </a:t>
                </a:r>
                <a:r>
                  <a:rPr lang="en-AU" sz="1200" i="1" dirty="0"/>
                  <a:t>Journal of proteome research</a:t>
                </a:r>
                <a:r>
                  <a:rPr lang="en-AU" sz="1200" dirty="0"/>
                  <a:t> 23.6 (2024): 1907-1914.</a:t>
                </a:r>
                <a:br>
                  <a:rPr lang="en-AU" sz="1050" dirty="0"/>
                </a:br>
                <a:r>
                  <a:rPr lang="en-AU" sz="1200" dirty="0"/>
                  <a:t>Freestone, J., Käll, L., Noble, W. S., &amp; Keich, U. (2025). How to train a postprocessor for tandem mass spectrometry proteomics database search while maintaining control of the false discovery rate. </a:t>
                </a:r>
                <a:r>
                  <a:rPr lang="en-AU" sz="1200" i="1" dirty="0"/>
                  <a:t>Journal of Proteome Research</a:t>
                </a:r>
                <a:r>
                  <a:rPr lang="en-AU" sz="1200" dirty="0"/>
                  <a:t>, </a:t>
                </a:r>
                <a:r>
                  <a:rPr lang="en-AU" sz="1200" i="1" dirty="0"/>
                  <a:t>24</a:t>
                </a:r>
                <a:r>
                  <a:rPr lang="en-AU" sz="1200" dirty="0"/>
                  <a:t>(5), 2266-2279.</a:t>
                </a:r>
                <a:br>
                  <a:rPr lang="en-AU" sz="1200" dirty="0"/>
                </a:br>
                <a:r>
                  <a:rPr lang="en-AU" sz="1200" dirty="0"/>
                  <a:t>Wen, B., Freestone, J., Riffle, M., MacCoss, M. J., Noble, W. S., &amp; Keich, U. (2025). Assessment of false discovery rate control in tandem mass spectrometry analysis using entrapment. </a:t>
                </a:r>
                <a:r>
                  <a:rPr lang="en-AU" sz="1200" i="1" dirty="0"/>
                  <a:t>Nature Methods</a:t>
                </a:r>
                <a:r>
                  <a:rPr lang="en-AU" sz="1200" dirty="0"/>
                  <a:t>, 1-10.</a:t>
                </a: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55C30284-BEA8-19B4-3CB1-C7A44690983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444500" y="1463040"/>
                <a:ext cx="11210543" cy="5394960"/>
              </a:xfrm>
              <a:blipFill>
                <a:blip r:embed="rId3"/>
                <a:stretch>
                  <a:fillRect l="-680" t="-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537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DD1605-EE5C-55CC-903C-1DB8E2C6A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E5CC3-E307-525B-49AD-5941989C5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RESET: </a:t>
            </a:r>
            <a:r>
              <a:rPr lang="en-US" dirty="0" err="1"/>
              <a:t>REScoring</a:t>
            </a:r>
            <a:r>
              <a:rPr lang="en-US" dirty="0"/>
              <a:t> via Estimating and Training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8C0A97-6DAE-F0B1-7D99-3AF3C5717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644" y="1331976"/>
            <a:ext cx="7772400" cy="5181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88D744-047D-0EFA-72FC-C89B9663B9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2644" y="1331976"/>
            <a:ext cx="7772400" cy="5181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B1EE404-A347-A0F1-A45E-3514F18381B2}"/>
                  </a:ext>
                </a:extLst>
              </p:cNvPr>
              <p:cNvSpPr txBox="1"/>
              <p:nvPr/>
            </p:nvSpPr>
            <p:spPr>
              <a:xfrm>
                <a:off x="444501" y="1485638"/>
                <a:ext cx="343814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Step 1: Reflect the p-values above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=½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B1EE404-A347-A0F1-A45E-3514F18381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501" y="1485638"/>
                <a:ext cx="3438144" cy="646331"/>
              </a:xfrm>
              <a:prstGeom prst="rect">
                <a:avLst/>
              </a:prstGeom>
              <a:blipFill>
                <a:blip r:embed="rId5"/>
                <a:stretch>
                  <a:fillRect l="-1476" t="-5882" b="-13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517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226FE-BAD4-6F6F-D0B3-26DBFACA25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6512AC-F4BC-13C4-6DED-17A37F476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643" y="1331976"/>
            <a:ext cx="7772400" cy="518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98028E-2F47-415A-C985-3891C6328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RESET: </a:t>
            </a:r>
            <a:r>
              <a:rPr lang="en-US" dirty="0" err="1"/>
              <a:t>REScoring</a:t>
            </a:r>
            <a:r>
              <a:rPr lang="en-US" dirty="0"/>
              <a:t> via Estimating and Training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C4DC19-DFEA-CF53-B85C-607F5388A86F}"/>
              </a:ext>
            </a:extLst>
          </p:cNvPr>
          <p:cNvSpPr txBox="1"/>
          <p:nvPr/>
        </p:nvSpPr>
        <p:spPr>
          <a:xfrm>
            <a:off x="444501" y="1485638"/>
            <a:ext cx="3438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 2: Convert the resulting p-values to z-scores.</a:t>
            </a:r>
          </a:p>
        </p:txBody>
      </p:sp>
    </p:spTree>
    <p:extLst>
      <p:ext uri="{BB962C8B-B14F-4D97-AF65-F5344CB8AC3E}">
        <p14:creationId xmlns:p14="http://schemas.microsoft.com/office/powerpoint/2010/main" val="483512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2B645-613C-316F-E9B2-FDCDE31CD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1A8EB1-D9BB-8C03-C372-45859225A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643" y="1331976"/>
            <a:ext cx="7772400" cy="518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394F9D-4E74-17AE-36CE-8FD6684B7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RESET: </a:t>
            </a:r>
            <a:r>
              <a:rPr lang="en-US" dirty="0" err="1"/>
              <a:t>REScoring</a:t>
            </a:r>
            <a:r>
              <a:rPr lang="en-US" dirty="0"/>
              <a:t> via Estimating and Training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E65D4B-73CD-278B-9220-D6F16907C364}"/>
              </a:ext>
            </a:extLst>
          </p:cNvPr>
          <p:cNvSpPr txBox="1"/>
          <p:nvPr/>
        </p:nvSpPr>
        <p:spPr>
          <a:xfrm>
            <a:off x="444501" y="1485638"/>
            <a:ext cx="3438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 3: Randomly sample half the negative labels.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12C855-CEC3-0A51-6BE3-7F94BADEFE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2643" y="1331976"/>
            <a:ext cx="7772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40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DCB471-FFF2-B505-E713-2F7F2526C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47B9437-66AA-EB1A-E523-313EDAEB8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643" y="1331976"/>
            <a:ext cx="7772400" cy="518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C6CBB3-E04A-0EDA-3756-C6AE40920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RESET: </a:t>
            </a:r>
            <a:r>
              <a:rPr lang="en-US" dirty="0" err="1"/>
              <a:t>REScoring</a:t>
            </a:r>
            <a:r>
              <a:rPr lang="en-US" dirty="0"/>
              <a:t> via Estimating and Training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79FDA0-51BA-939C-1539-6692C7D724DA}"/>
              </a:ext>
            </a:extLst>
          </p:cNvPr>
          <p:cNvSpPr txBox="1"/>
          <p:nvPr/>
        </p:nvSpPr>
        <p:spPr>
          <a:xfrm>
            <a:off x="444501" y="1485638"/>
            <a:ext cx="3438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 4: Turn the selected negative labels to positive labels.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07AD87-20A6-BEF7-4496-50634F9589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2643" y="1331976"/>
            <a:ext cx="7772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097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1F6CE5-1008-3789-4B5F-8AFFEE6BB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7663C3F-DBFD-0E6E-770D-55EE06A3E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643" y="1331976"/>
            <a:ext cx="7772400" cy="518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73BBB4-4408-4CFF-A79F-2ECBC6A39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RESET: </a:t>
            </a:r>
            <a:r>
              <a:rPr lang="en-US" dirty="0" err="1"/>
              <a:t>REScoring</a:t>
            </a:r>
            <a:r>
              <a:rPr lang="en-US" dirty="0"/>
              <a:t> via Estimating and Training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5A0DC5-0584-B776-EF81-31776C3E4C84}"/>
              </a:ext>
            </a:extLst>
          </p:cNvPr>
          <p:cNvSpPr txBox="1"/>
          <p:nvPr/>
        </p:nvSpPr>
        <p:spPr>
          <a:xfrm>
            <a:off x="444501" y="1485638"/>
            <a:ext cx="3438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 5: Fit </a:t>
            </a:r>
            <a:r>
              <a:rPr lang="en-US" i="1" dirty="0"/>
              <a:t>any</a:t>
            </a:r>
            <a:r>
              <a:rPr lang="en-US" dirty="0"/>
              <a:t> classification ML using side information and score as predictors and labels as response.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DCDF16-5392-DA1A-62AA-86C0F4A3B2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2643" y="1331976"/>
            <a:ext cx="7772400" cy="5181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F91B43-1D66-CD0C-ABC4-8C85CB7195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2643" y="1331976"/>
            <a:ext cx="7772400" cy="5181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27B1FC-D690-5524-C62E-F538605EE0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2643" y="1331976"/>
            <a:ext cx="7772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57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688569-716F-B1AE-CAF1-CA669F97C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35B7EA5-E5FB-9A5D-5C32-3C0BFA59B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643" y="1331976"/>
            <a:ext cx="7772400" cy="518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86564A-76C4-545C-D2FF-299C8D725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RESET: </a:t>
            </a:r>
            <a:r>
              <a:rPr lang="en-US" dirty="0" err="1"/>
              <a:t>REScoring</a:t>
            </a:r>
            <a:r>
              <a:rPr lang="en-US" dirty="0"/>
              <a:t> via Estimating and Training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BCB35D-F232-4246-1159-70063F4CC91B}"/>
              </a:ext>
            </a:extLst>
          </p:cNvPr>
          <p:cNvSpPr txBox="1"/>
          <p:nvPr/>
        </p:nvSpPr>
        <p:spPr>
          <a:xfrm>
            <a:off x="444501" y="1485638"/>
            <a:ext cx="3438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 7: Throw out the negative labels used for training.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D04F39B-6E6C-1082-BAD4-181C040B85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2643" y="1331976"/>
            <a:ext cx="7772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96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NTIMETER_SERIES_ID_KEY" val="al1epkijrwxopqd9u28n56uhshssjs6i"/>
</p:tagLst>
</file>

<file path=ppt/theme/theme1.xml><?xml version="1.0" encoding="utf-8"?>
<a:theme xmlns:a="http://schemas.openxmlformats.org/drawingml/2006/main" name="WelcomeDoc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CF3D1C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44889724_Win32" id="{A47D2243-58B7-4EA1-AC61-F4DDB07AC155}" vid="{5B84BEAD-BCA6-42F5-9270-6ECA397995E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ackground xmlns="71af3243-3dd4-4a8d-8c0d-dd76da1f02a5">false</Background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6FB6FBE4-5ACD-4115-9139-635E82C3D35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0C6F549-03FF-4828-9BD8-8F40C0A2B2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7EFEE82-03DD-4F90-81E2-2AF29E1D81FB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1275</Words>
  <Application>Microsoft Macintosh PowerPoint</Application>
  <PresentationFormat>Widescreen</PresentationFormat>
  <Paragraphs>198</Paragraphs>
  <Slides>21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Cambria Math</vt:lpstr>
      <vt:lpstr>Segoe UI</vt:lpstr>
      <vt:lpstr>WelcomeDoc</vt:lpstr>
      <vt:lpstr>A semi-supervised framework for diverse multiple hypothesis testing scenarios</vt:lpstr>
      <vt:lpstr>Classical problem</vt:lpstr>
      <vt:lpstr>Problem statement</vt:lpstr>
      <vt:lpstr>RESET: REScoring via Estimating and Training</vt:lpstr>
      <vt:lpstr>RESET: REScoring via Estimating and Training</vt:lpstr>
      <vt:lpstr>RESET: REScoring via Estimating and Training</vt:lpstr>
      <vt:lpstr>RESET: REScoring via Estimating and Training</vt:lpstr>
      <vt:lpstr>RESET: REScoring via Estimating and Training</vt:lpstr>
      <vt:lpstr>RESET: REScoring via Estimating and Training</vt:lpstr>
      <vt:lpstr>RESET: REScoring via Estimating and Training</vt:lpstr>
      <vt:lpstr>RESET: REScoring via Estimating and Training</vt:lpstr>
      <vt:lpstr>RESET: REScoring via Estimating and Training</vt:lpstr>
      <vt:lpstr>Theoretical properties</vt:lpstr>
      <vt:lpstr>If time permits: RESET Ensemble</vt:lpstr>
      <vt:lpstr>Numerical Simulation</vt:lpstr>
      <vt:lpstr>Comparison to other methods</vt:lpstr>
      <vt:lpstr>Real data</vt:lpstr>
      <vt:lpstr>Real data</vt:lpstr>
      <vt:lpstr>Real data</vt:lpstr>
      <vt:lpstr>If time permits: further work</vt:lpstr>
      <vt:lpstr>Additional 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2022-05-26T06:44:04Z</dcterms:created>
  <dcterms:modified xsi:type="dcterms:W3CDTF">2025-11-27T12:53:03Z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